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306" r:id="rId25"/>
    <p:sldId id="287" r:id="rId26"/>
    <p:sldId id="288" r:id="rId27"/>
    <p:sldId id="289" r:id="rId28"/>
    <p:sldId id="295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4" r:id="rId38"/>
    <p:sldId id="302" r:id="rId39"/>
    <p:sldId id="300" r:id="rId40"/>
    <p:sldId id="303" r:id="rId41"/>
    <p:sldId id="301" r:id="rId42"/>
    <p:sldId id="307" r:id="rId43"/>
    <p:sldId id="308" r:id="rId44"/>
    <p:sldId id="309" r:id="rId45"/>
    <p:sldId id="311" r:id="rId46"/>
    <p:sldId id="314" r:id="rId47"/>
    <p:sldId id="315" r:id="rId48"/>
    <p:sldId id="316" r:id="rId49"/>
    <p:sldId id="31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0"/>
    <p:restoredTop sz="94724"/>
  </p:normalViewPr>
  <p:slideViewPr>
    <p:cSldViewPr snapToGrid="0" snapToObjects="1">
      <p:cViewPr varScale="1">
        <p:scale>
          <a:sx n="127" d="100"/>
          <a:sy n="127" d="100"/>
        </p:scale>
        <p:origin x="20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rm2.com" TargetMode="External"/><Relationship Id="rId2" Type="http://schemas.openxmlformats.org/officeDocument/2006/relationships/hyperlink" Target="http://www.putty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/>
            </a:br>
            <a:r>
              <a:rPr lang="en-US" sz="3600"/>
              <a:t>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focus on Linux shell scripts in this course using the BASH shell.</a:t>
            </a:r>
          </a:p>
          <a:p>
            <a:pPr lvl="1"/>
            <a:r>
              <a:rPr lang="en-US" dirty="0"/>
              <a:t>Free replacement for the Bourne shell.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Released in 1989 and used as default shell for most Linux distributions.</a:t>
            </a:r>
          </a:p>
          <a:p>
            <a:pPr lvl="1"/>
            <a:endParaRPr lang="en-US" dirty="0"/>
          </a:p>
          <a:p>
            <a:r>
              <a:rPr lang="en-US" dirty="0"/>
              <a:t>What is a shell?</a:t>
            </a:r>
          </a:p>
          <a:p>
            <a:pPr lvl="1"/>
            <a:r>
              <a:rPr lang="en-US" dirty="0"/>
              <a:t>An interactive command line processer that runs in a text window.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can type in commands manually or the shell can read commands from a file (shell script).</a:t>
            </a:r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 script: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“These are the current files, $PWD”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Let’s look at each line:</a:t>
            </a:r>
          </a:p>
          <a:p>
            <a:endParaRPr lang="en-US" dirty="0"/>
          </a:p>
          <a:p>
            <a:pPr lvl="1"/>
            <a:r>
              <a:rPr lang="en-US" b="1" dirty="0"/>
              <a:t>#!/bin/bash</a:t>
            </a:r>
            <a:r>
              <a:rPr lang="en-US" dirty="0"/>
              <a:t>: pronounced ”</a:t>
            </a:r>
            <a:r>
              <a:rPr lang="en-US" dirty="0" err="1"/>
              <a:t>sha</a:t>
            </a:r>
            <a:r>
              <a:rPr lang="en-US" dirty="0"/>
              <a:t>-bang-bin-bash”, specifies which shell processor will execute the commands.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echo</a:t>
            </a:r>
            <a:r>
              <a:rPr lang="en-US" dirty="0"/>
              <a:t>: prints text to the display terminal (aka standard output).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ls</a:t>
            </a:r>
            <a:r>
              <a:rPr lang="en-US" dirty="0"/>
              <a:t>: command to list files.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$PWD</a:t>
            </a:r>
            <a:r>
              <a:rPr lang="en-US" dirty="0"/>
              <a:t>: a variable that contains the present working directory.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exit</a:t>
            </a:r>
            <a:r>
              <a:rPr lang="en-US" dirty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Shell variables act like those found in typical programming languages.</a:t>
            </a:r>
          </a:p>
          <a:p>
            <a:pPr lvl="1"/>
            <a:r>
              <a:rPr lang="en-US" dirty="0"/>
              <a:t>Shells variables are </a:t>
            </a:r>
            <a:r>
              <a:rPr lang="en-US" u="sng" dirty="0"/>
              <a:t>not typed </a:t>
            </a:r>
            <a:r>
              <a:rPr lang="en-US" dirty="0"/>
              <a:t>(i.e., no string, </a:t>
            </a:r>
            <a:r>
              <a:rPr lang="en-US" dirty="0" err="1"/>
              <a:t>int</a:t>
            </a:r>
            <a:r>
              <a:rPr lang="en-US" dirty="0"/>
              <a:t>, char, etc.)</a:t>
            </a:r>
          </a:p>
          <a:p>
            <a:pPr lvl="1"/>
            <a:endParaRPr lang="en-US" dirty="0"/>
          </a:p>
          <a:p>
            <a:r>
              <a:rPr lang="en-US" dirty="0"/>
              <a:t>Define a variable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/>
              <a:t>Note: Do not put spaces in assignment statement!</a:t>
            </a:r>
          </a:p>
          <a:p>
            <a:pPr lvl="1"/>
            <a:r>
              <a:rPr lang="en-US" dirty="0"/>
              <a:t>Common practice to capitalize bash variable names.</a:t>
            </a:r>
          </a:p>
          <a:p>
            <a:pPr lvl="1"/>
            <a:endParaRPr lang="en-US" dirty="0"/>
          </a:p>
          <a:p>
            <a:r>
              <a:rPr lang="en-US" dirty="0"/>
              <a:t>Refer to the variable in a script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shell replaces every occurrence of a variable with its value in the script.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shell replaces the last line with the value of the variables (ls -al) and executes it!</a:t>
            </a:r>
          </a:p>
          <a:p>
            <a:endParaRPr lang="en-US" dirty="0"/>
          </a:p>
          <a:p>
            <a:r>
              <a:rPr lang="en-US" dirty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/>
              <a:t>$ </a:t>
            </a:r>
            <a:r>
              <a:rPr lang="en-US" b="1" i="1" dirty="0" err="1"/>
              <a:t>scriptname</a:t>
            </a:r>
            <a:r>
              <a:rPr lang="en-US" b="1" dirty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Example: $ </a:t>
            </a:r>
            <a:r>
              <a:rPr lang="en-US" b="1" dirty="0" err="1"/>
              <a:t>createreport</a:t>
            </a:r>
            <a:r>
              <a:rPr lang="en-US" b="1" dirty="0"/>
              <a:t> orders 2017</a:t>
            </a:r>
          </a:p>
          <a:p>
            <a:pPr lvl="1"/>
            <a:endParaRPr lang="is-IS" dirty="0"/>
          </a:p>
          <a:p>
            <a:r>
              <a:rPr lang="is-IS" dirty="0"/>
              <a:t>Shell provides some built-in variables associated with this command execution:</a:t>
            </a:r>
          </a:p>
          <a:p>
            <a:pPr lvl="1"/>
            <a:r>
              <a:rPr lang="is-IS" b="1" dirty="0"/>
              <a:t>$0</a:t>
            </a:r>
            <a:r>
              <a:rPr lang="is-IS" dirty="0"/>
              <a:t>: scriptname (createreport)</a:t>
            </a:r>
          </a:p>
          <a:p>
            <a:pPr lvl="1"/>
            <a:r>
              <a:rPr lang="is-IS" b="1" dirty="0"/>
              <a:t>$1</a:t>
            </a:r>
            <a:r>
              <a:rPr lang="is-IS" dirty="0"/>
              <a:t>: arg1 (orders)</a:t>
            </a:r>
          </a:p>
          <a:p>
            <a:pPr lvl="1"/>
            <a:r>
              <a:rPr lang="is-IS" b="1" dirty="0"/>
              <a:t>$2</a:t>
            </a:r>
            <a:r>
              <a:rPr lang="is-IS" dirty="0"/>
              <a:t>: arg2 (2017)</a:t>
            </a:r>
          </a:p>
          <a:p>
            <a:pPr lvl="1"/>
            <a:r>
              <a:rPr lang="is-IS" b="1" dirty="0"/>
              <a:t>$#</a:t>
            </a:r>
            <a:r>
              <a:rPr lang="is-IS" dirty="0"/>
              <a:t>: number of command-line arguments (2)</a:t>
            </a:r>
          </a:p>
          <a:p>
            <a:pPr lvl="1"/>
            <a:endParaRPr lang="is-IS" dirty="0"/>
          </a:p>
          <a:p>
            <a:r>
              <a:rPr lang="is-IS" dirty="0"/>
              <a:t>Other common built-in variables:</a:t>
            </a:r>
          </a:p>
          <a:p>
            <a:pPr lvl="1"/>
            <a:r>
              <a:rPr lang="is-IS" b="1" dirty="0"/>
              <a:t>$HOME</a:t>
            </a:r>
            <a:r>
              <a:rPr lang="is-IS" dirty="0"/>
              <a:t>: home directory of current user.</a:t>
            </a:r>
          </a:p>
          <a:p>
            <a:pPr lvl="1"/>
            <a:r>
              <a:rPr lang="is-IS" b="1" dirty="0"/>
              <a:t>$HOSTNAME</a:t>
            </a:r>
            <a:r>
              <a:rPr lang="is-IS" dirty="0"/>
              <a:t>: name assigned to the system.</a:t>
            </a:r>
          </a:p>
          <a:p>
            <a:pPr lvl="1"/>
            <a:r>
              <a:rPr lang="is-IS" b="1" dirty="0"/>
              <a:t>$PATH</a:t>
            </a:r>
            <a:r>
              <a:rPr lang="is-IS" dirty="0"/>
              <a:t>: file directories where executable applications are located.</a:t>
            </a:r>
          </a:p>
          <a:p>
            <a:pPr lvl="1"/>
            <a:r>
              <a:rPr lang="is-IS" b="1" dirty="0"/>
              <a:t>$PWD</a:t>
            </a:r>
            <a:r>
              <a:rPr lang="is-IS" dirty="0"/>
              <a:t>: current working directory.</a:t>
            </a:r>
          </a:p>
          <a:p>
            <a:pPr lvl="1"/>
            <a:r>
              <a:rPr lang="is-IS" b="1" dirty="0"/>
              <a:t>$UID</a:t>
            </a:r>
            <a:r>
              <a:rPr lang="is-IS" dirty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Shell supports conditional checks to branch execution: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condition</a:t>
            </a:r>
            <a:r>
              <a:rPr lang="en-US" dirty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-n “$X” ]    </a:t>
            </a:r>
            <a:r>
              <a:rPr lang="en-US" dirty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-z “$X” ]</a:t>
            </a:r>
            <a:r>
              <a:rPr lang="en-US" dirty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= $Y ]	</a:t>
            </a:r>
            <a:r>
              <a:rPr lang="en-US" dirty="0"/>
              <a:t>	# if $X equals $Y</a:t>
            </a:r>
          </a:p>
          <a:p>
            <a:pPr marL="400050" lvl="1" indent="0">
              <a:buNone/>
            </a:pPr>
            <a:endParaRPr lang="en-US" dirty="0"/>
          </a:p>
          <a:p>
            <a:pPr marL="857250" lvl="1" indent="-457200"/>
            <a:r>
              <a:rPr lang="en-US" dirty="0"/>
              <a:t>Note: The spaces in the test bracket </a:t>
            </a:r>
            <a:r>
              <a:rPr lang="en-US" u="sng" dirty="0"/>
              <a:t>really</a:t>
            </a:r>
            <a:r>
              <a:rPr lang="en-US" dirty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Loops allow the script to execute a series of commands multiple times</a:t>
            </a:r>
          </a:p>
          <a:p>
            <a:endParaRPr lang="en-US" dirty="0"/>
          </a:p>
          <a:p>
            <a:r>
              <a:rPr lang="en-US" dirty="0"/>
              <a:t>for-loops: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 &lt;list&gt;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commands(s)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pPr marL="457200" indent="-457200"/>
            <a:r>
              <a:rPr lang="is-IS" dirty="0"/>
              <a:t>Example:</a:t>
            </a:r>
          </a:p>
          <a:p>
            <a:pPr marL="457200" indent="-457200"/>
            <a:endParaRPr lang="is-I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PLANET in “Mercury” “Venus” “Earth” “Mars”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$PLANET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while [ ”$X”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Anytime the shell sees a string containing an asterisk (*) it is replaced with a list of matching file names.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/>
              <a:t>	# list all jpeg files</a:t>
            </a:r>
          </a:p>
          <a:p>
            <a:endParaRPr lang="en-US" dirty="0"/>
          </a:p>
          <a:p>
            <a:r>
              <a:rPr lang="en-US" dirty="0"/>
              <a:t>We can use this </a:t>
            </a:r>
            <a:r>
              <a:rPr lang="en-US" b="1" dirty="0" err="1"/>
              <a:t>globbing</a:t>
            </a:r>
            <a:r>
              <a:rPr lang="en-US" dirty="0"/>
              <a:t> action to our advantage: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	# Backup all the jpeg files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/>
              <a:t>Command substitution takes the </a:t>
            </a:r>
            <a:r>
              <a:rPr lang="en-US" sz="2400" u="sng" dirty="0"/>
              <a:t>output</a:t>
            </a:r>
            <a:r>
              <a:rPr lang="en-US" sz="2400" dirty="0"/>
              <a:t> of a command and uses it as part of the statement.</a:t>
            </a:r>
          </a:p>
          <a:p>
            <a:pPr lvl="1"/>
            <a:r>
              <a:rPr lang="en-US" sz="2400" dirty="0"/>
              <a:t>Two methods: parenthesis or </a:t>
            </a:r>
            <a:r>
              <a:rPr lang="en-US" sz="2400" dirty="0" err="1"/>
              <a:t>backtick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$WEB_FILES</a:t>
            </a: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Shell scripting</a:t>
            </a:r>
          </a:p>
          <a:p>
            <a:r>
              <a:rPr lang="en-US" dirty="0"/>
              <a:t>Linux fundamentals</a:t>
            </a:r>
          </a:p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parameter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Parameter substitution is used to manipulate variable values</a:t>
            </a:r>
          </a:p>
          <a:p>
            <a:pPr lvl="1"/>
            <a:r>
              <a:rPr lang="en-US" dirty="0"/>
              <a:t>Uses braces {} to enclose variable construct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$[VAR2-VAR1]		# output is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for assigning a default value to a variable using the </a:t>
            </a:r>
            <a:r>
              <a:rPr lang="en-US" b="1" dirty="0"/>
              <a:t>:-</a:t>
            </a:r>
            <a:r>
              <a:rPr lang="en-US" dirty="0"/>
              <a:t> characters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Started by Linus Torvalds in 1991</a:t>
            </a:r>
          </a:p>
          <a:p>
            <a:pPr lvl="1"/>
            <a:r>
              <a:rPr lang="en-US" dirty="0"/>
              <a:t>Inspired by Unix, developed at AT&amp;T in 1970s</a:t>
            </a:r>
          </a:p>
          <a:p>
            <a:pPr lvl="1"/>
            <a:r>
              <a:rPr lang="en-US" dirty="0"/>
              <a:t>Linux is not Unix, but uses same concepts.</a:t>
            </a:r>
          </a:p>
          <a:p>
            <a:pPr lvl="1"/>
            <a:r>
              <a:rPr lang="en-US" dirty="0"/>
              <a:t>Open Source Software (General Public License)</a:t>
            </a:r>
          </a:p>
          <a:p>
            <a:pPr lvl="1"/>
            <a:endParaRPr lang="en-US" dirty="0"/>
          </a:p>
          <a:p>
            <a:r>
              <a:rPr lang="en-US" dirty="0"/>
              <a:t>Runs on cells phones and the largest supercomputers.</a:t>
            </a:r>
          </a:p>
          <a:p>
            <a:endParaRPr lang="en-US" dirty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applications.</a:t>
            </a:r>
          </a:p>
          <a:p>
            <a:pPr lvl="1"/>
            <a:r>
              <a:rPr lang="en-US" dirty="0"/>
              <a:t>Automation starts at the command line, not the GUI.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Linux </a:t>
            </a:r>
            <a:r>
              <a:rPr lang="en-US" b="1" dirty="0"/>
              <a:t>distribution</a:t>
            </a:r>
            <a:r>
              <a:rPr lang="en-US" dirty="0"/>
              <a:t> includes a kernel and a collection of applications.</a:t>
            </a:r>
          </a:p>
          <a:p>
            <a:pPr lvl="1"/>
            <a:r>
              <a:rPr lang="en-US" dirty="0"/>
              <a:t>Linux kernel</a:t>
            </a:r>
          </a:p>
          <a:p>
            <a:pPr lvl="1"/>
            <a:r>
              <a:rPr lang="en-US" dirty="0"/>
              <a:t>Applications (GNU,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Desktop (Gnome, KDE, etc.)</a:t>
            </a:r>
          </a:p>
          <a:p>
            <a:endParaRPr lang="en-US" dirty="0"/>
          </a:p>
          <a:p>
            <a:r>
              <a:rPr lang="en-US" dirty="0"/>
              <a:t>Dozens of distributions available to suit a large variety of needs.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, SUSE, Ubuntu, CentOS, </a:t>
            </a:r>
            <a:r>
              <a:rPr lang="en-US" dirty="0" err="1"/>
              <a:t>Debian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Amazon Linux  running on AWS in this course.</a:t>
            </a:r>
          </a:p>
          <a:p>
            <a:endParaRPr lang="en-US" dirty="0"/>
          </a:p>
          <a:p>
            <a:pPr lvl="1"/>
            <a:r>
              <a:rPr lang="en-US" dirty="0"/>
              <a:t>Rolling release maintained in an AWS AMI.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Designed for the AWS cloud.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Red Hat Enterprise Linux/ CentOS.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basic OS concepts are the same across Linux distributions (i.e., Ubuntu, SUSE,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Linux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Amazon Linux EC2 micro instance running in a public subnet.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Public/Private access keys for the instance.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SSH Client:</a:t>
            </a:r>
          </a:p>
          <a:p>
            <a:pPr lvl="2"/>
            <a:r>
              <a:rPr lang="en-US" dirty="0"/>
              <a:t>Windows -&gt; </a:t>
            </a:r>
            <a:r>
              <a:rPr lang="en-US" dirty="0" err="1"/>
              <a:t>PuTTY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www.putty.org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MacOS</a:t>
            </a:r>
            <a:r>
              <a:rPr lang="en-US" dirty="0"/>
              <a:t> -&gt; Terminal (built-in) or iTerm2 (</a:t>
            </a:r>
            <a:r>
              <a:rPr lang="en-US" dirty="0">
                <a:hlinkClick r:id="rId3"/>
              </a:rPr>
              <a:t>www.iterm2.com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Linux </a:t>
            </a:r>
            <a:r>
              <a:rPr lang="en-US" dirty="0" err="1"/>
              <a:t>vm</a:t>
            </a:r>
            <a:r>
              <a:rPr lang="en-US" dirty="0"/>
              <a:t> -&gt; </a:t>
            </a:r>
            <a:r>
              <a:rPr lang="en-US" dirty="0" err="1"/>
              <a:t>xterm</a:t>
            </a:r>
            <a:r>
              <a:rPr lang="en-US" dirty="0"/>
              <a:t> or other terminal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88" y="274638"/>
            <a:ext cx="950847" cy="9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  <a:r>
                        <a:rPr lang="en-US" baseline="0" dirty="0"/>
                        <a:t>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Shortcut alias to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socket, user cannot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/>
              <a:t>ls –l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			ordinary file</a:t>
            </a:r>
          </a:p>
          <a:p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		directory file</a:t>
            </a:r>
          </a:p>
          <a:p>
            <a:r>
              <a:rPr lang="en-US" dirty="0" err="1"/>
              <a:t>brw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		block device file</a:t>
            </a:r>
          </a:p>
          <a:p>
            <a:r>
              <a:rPr lang="en-US" dirty="0" err="1"/>
              <a:t>lrwxrwxrwx</a:t>
            </a:r>
            <a:r>
              <a:rPr lang="en-US" dirty="0"/>
              <a:t>		symbolic link</a:t>
            </a:r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$ ls –l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names on Linux are </a:t>
            </a:r>
            <a:r>
              <a:rPr lang="en-US" b="1" u="sng" dirty="0"/>
              <a:t>case sensitive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/>
              <a:t>A file name starting with a period (.) is called a hidden file and isn’t displayed in a standard directory listing.</a:t>
            </a:r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BASH shell provides a simple, yet powerful command entry interface. Useful shortcuts include:</a:t>
            </a:r>
          </a:p>
          <a:p>
            <a:endParaRPr lang="en-US" dirty="0"/>
          </a:p>
          <a:p>
            <a:pPr lvl="1"/>
            <a:r>
              <a:rPr lang="en-US" b="1" dirty="0" err="1"/>
              <a:t>Ctrl+a</a:t>
            </a:r>
            <a:r>
              <a:rPr lang="en-US" dirty="0"/>
              <a:t>: move the cursor to the beginning of the command line</a:t>
            </a:r>
          </a:p>
          <a:p>
            <a:pPr lvl="1"/>
            <a:r>
              <a:rPr lang="en-US" b="1" dirty="0" err="1"/>
              <a:t>Ctrl+c</a:t>
            </a:r>
            <a:r>
              <a:rPr lang="en-US" dirty="0"/>
              <a:t>: terminate a running program and return to the shell prompt</a:t>
            </a:r>
          </a:p>
          <a:p>
            <a:pPr lvl="1"/>
            <a:r>
              <a:rPr lang="en-US" b="1" dirty="0" err="1"/>
              <a:t>Ctrl+d</a:t>
            </a:r>
            <a:r>
              <a:rPr lang="en-US" dirty="0"/>
              <a:t>: log out of the current shell</a:t>
            </a:r>
          </a:p>
          <a:p>
            <a:pPr lvl="1"/>
            <a:r>
              <a:rPr lang="en-US" b="1" dirty="0" err="1"/>
              <a:t>Ctrl+e</a:t>
            </a:r>
            <a:r>
              <a:rPr lang="en-US" dirty="0"/>
              <a:t>: move cursor to the end of the command line</a:t>
            </a:r>
          </a:p>
          <a:p>
            <a:pPr lvl="1"/>
            <a:r>
              <a:rPr lang="en-US" b="1" dirty="0" err="1"/>
              <a:t>Ctrl+l</a:t>
            </a:r>
            <a:r>
              <a:rPr lang="en-US" dirty="0"/>
              <a:t>: clear the shell terminal screen</a:t>
            </a:r>
          </a:p>
          <a:p>
            <a:pPr lvl="1"/>
            <a:r>
              <a:rPr lang="en-US" b="1" dirty="0" err="1"/>
              <a:t>Ctrl+r</a:t>
            </a:r>
            <a:r>
              <a:rPr lang="en-US" dirty="0"/>
              <a:t>: search the command history</a:t>
            </a:r>
          </a:p>
          <a:p>
            <a:pPr lvl="1"/>
            <a:r>
              <a:rPr lang="en-US" b="1" dirty="0"/>
              <a:t>&lt;tab&gt;: </a:t>
            </a:r>
            <a:r>
              <a:rPr lang="en-US" dirty="0"/>
              <a:t>autocomplete file name</a:t>
            </a:r>
          </a:p>
          <a:p>
            <a:pPr lvl="1"/>
            <a:r>
              <a:rPr lang="en-US" b="1" dirty="0"/>
              <a:t>&lt;tab&gt;&lt;tab&gt;: </a:t>
            </a:r>
            <a:r>
              <a:rPr lang="en-US" dirty="0"/>
              <a:t>show command completion possibilities</a:t>
            </a:r>
          </a:p>
          <a:p>
            <a:pPr lvl="1"/>
            <a:r>
              <a:rPr lang="en-US" b="1" dirty="0"/>
              <a:t>&lt;up arrow&gt;: </a:t>
            </a:r>
            <a:r>
              <a:rPr lang="en-US" dirty="0"/>
              <a:t>repeat last command (or scroll through history)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/>
              <a:t>Automation is a critical component of DevOps and modern IT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Software build pipeline</a:t>
            </a:r>
          </a:p>
          <a:p>
            <a:pPr lvl="2"/>
            <a:r>
              <a:rPr lang="en-US" dirty="0"/>
              <a:t>Changes are made to files in version control system.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files are picked up by software delivery platform, built and tested.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Build artifacts are deployed </a:t>
            </a:r>
            <a:br>
              <a:rPr lang="en-US" dirty="0"/>
            </a:br>
            <a:r>
              <a:rPr lang="en-US" dirty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user on Linux has a separate account with a password.</a:t>
            </a:r>
          </a:p>
          <a:p>
            <a:pPr lvl="1"/>
            <a:r>
              <a:rPr lang="en-US" dirty="0"/>
              <a:t>We’ll use the </a:t>
            </a:r>
            <a:r>
              <a:rPr lang="en-US" b="1" dirty="0"/>
              <a:t>ec2-user</a:t>
            </a:r>
            <a:r>
              <a:rPr lang="en-US" dirty="0"/>
              <a:t> account during this class.</a:t>
            </a:r>
          </a:p>
          <a:p>
            <a:pPr lvl="1"/>
            <a:endParaRPr lang="en-US" dirty="0"/>
          </a:p>
          <a:p>
            <a:r>
              <a:rPr lang="en-US" dirty="0"/>
              <a:t>User accounts can be members of user groups.</a:t>
            </a:r>
          </a:p>
          <a:p>
            <a:endParaRPr lang="en-US" dirty="0"/>
          </a:p>
          <a:p>
            <a:r>
              <a:rPr lang="en-US" dirty="0"/>
              <a:t>The root account is known as a super-user and is all powerful (like Administrator on Windows).</a:t>
            </a:r>
          </a:p>
          <a:p>
            <a:endParaRPr lang="en-US" dirty="0"/>
          </a:p>
          <a:p>
            <a:r>
              <a:rPr lang="en-US" dirty="0"/>
              <a:t>Typically we log into a Linux system and escalate our privileges to become a super-user using the </a:t>
            </a:r>
            <a:r>
              <a:rPr lang="en-US" b="1" dirty="0" err="1"/>
              <a:t>sudo</a:t>
            </a:r>
            <a:r>
              <a:rPr lang="en-US" dirty="0"/>
              <a:t> command (super-user do).</a:t>
            </a:r>
          </a:p>
          <a:p>
            <a:pPr lvl="1"/>
            <a:r>
              <a:rPr lang="en-US" dirty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Users have a defined home directory, typically something like </a:t>
            </a:r>
            <a:r>
              <a:rPr lang="en-US" b="1" dirty="0"/>
              <a:t>/home/username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tilda</a:t>
            </a:r>
            <a:r>
              <a:rPr lang="en-US" dirty="0"/>
              <a:t> (</a:t>
            </a:r>
            <a:r>
              <a:rPr lang="en-US" b="1" dirty="0"/>
              <a:t>~</a:t>
            </a:r>
            <a:r>
              <a:rPr lang="en-US" dirty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/>
              <a:t>You can add new users using the </a:t>
            </a:r>
            <a:r>
              <a:rPr lang="en-US" dirty="0" err="1"/>
              <a:t>useradd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And delete users using the </a:t>
            </a:r>
            <a:r>
              <a:rPr lang="en-US" dirty="0" err="1"/>
              <a:t>userdel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Linux file system is partitioned into separate directories, denoted by forward-slash character (/).</a:t>
            </a:r>
          </a:p>
          <a:p>
            <a:pPr lvl="1"/>
            <a:r>
              <a:rPr lang="en-US" dirty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pwd</a:t>
            </a:r>
            <a:r>
              <a:rPr lang="en-US" dirty="0"/>
              <a:t> command to print the current working directory and the </a:t>
            </a:r>
            <a:r>
              <a:rPr lang="en-US" b="1" dirty="0"/>
              <a:t>ls</a:t>
            </a:r>
            <a:r>
              <a:rPr lang="en-US" dirty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Specify an absolute path name:</a:t>
            </a:r>
          </a:p>
          <a:p>
            <a:pPr lvl="2"/>
            <a:r>
              <a:rPr lang="en-US" dirty="0"/>
              <a:t>$ cd /home/</a:t>
            </a:r>
            <a:r>
              <a:rPr lang="en-US" dirty="0" err="1"/>
              <a:t>steve</a:t>
            </a:r>
            <a:r>
              <a:rPr lang="en-US" dirty="0"/>
              <a:t>/documents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Specify a relative path name:</a:t>
            </a:r>
          </a:p>
          <a:p>
            <a:pPr lvl="2"/>
            <a:r>
              <a:rPr lang="en-US" dirty="0"/>
              <a:t>$ cd documents  </a:t>
            </a:r>
          </a:p>
          <a:p>
            <a:pPr lvl="3"/>
            <a:r>
              <a:rPr lang="en-US" dirty="0"/>
              <a:t>change to documents sub-directory located in present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../databases (change to databases</a:t>
            </a:r>
          </a:p>
          <a:p>
            <a:pPr lvl="3"/>
            <a:r>
              <a:rPr lang="en-US" dirty="0"/>
              <a:t>change to databases sub-directory located in parent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~</a:t>
            </a:r>
          </a:p>
          <a:p>
            <a:pPr lvl="3"/>
            <a:r>
              <a:rPr lang="en-US" dirty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the </a:t>
            </a:r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command to create a new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Creates a sub-directory called test in the present directory.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/home/</a:t>
            </a:r>
            <a:r>
              <a:rPr lang="en-US" dirty="0" err="1"/>
              <a:t>steve</a:t>
            </a:r>
            <a:r>
              <a:rPr lang="en-US" dirty="0"/>
              <a:t>/test</a:t>
            </a:r>
          </a:p>
          <a:p>
            <a:pPr lvl="2"/>
            <a:r>
              <a:rPr lang="en-US" dirty="0"/>
              <a:t>Creates a sub-directory called test in the /home/</a:t>
            </a:r>
            <a:r>
              <a:rPr lang="en-US" dirty="0" err="1"/>
              <a:t>steve</a:t>
            </a:r>
            <a:r>
              <a:rPr lang="en-US" dirty="0"/>
              <a:t>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rmdir</a:t>
            </a:r>
            <a:r>
              <a:rPr lang="en-US" dirty="0"/>
              <a:t> command to remove a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rmdir</a:t>
            </a:r>
            <a:r>
              <a:rPr lang="en-US" dirty="0"/>
              <a:t> test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rmdir</a:t>
            </a:r>
            <a:r>
              <a:rPr lang="en-US" dirty="0"/>
              <a:t> command will fail if the directory isn’t empty. </a:t>
            </a:r>
          </a:p>
          <a:p>
            <a:pPr lvl="1"/>
            <a:r>
              <a:rPr lang="en-US" dirty="0"/>
              <a:t>Another option: $ 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fr</a:t>
            </a:r>
            <a:r>
              <a:rPr lang="en-US" dirty="0"/>
              <a:t> test    (careful!)</a:t>
            </a:r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way to create an empty text file is to use the </a:t>
            </a:r>
            <a:r>
              <a:rPr lang="en-US" b="1" dirty="0"/>
              <a:t>touch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touch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You can also use one of the basic text editors to create a file.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nano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   </a:t>
            </a:r>
            <a:r>
              <a:rPr lang="en-US" dirty="0"/>
              <a:t>(recommended for beginners)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vi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provides a couple different tools to view the contents of text files.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cat </a:t>
            </a:r>
            <a:r>
              <a:rPr lang="en-US" b="1" dirty="0" err="1"/>
              <a:t>myfile.txt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$ more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dirty="0"/>
              <a:t>(similar to cat but with pagination)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$ </a:t>
            </a:r>
            <a:r>
              <a:rPr lang="en-US" b="1" dirty="0"/>
              <a:t>less </a:t>
            </a:r>
            <a:r>
              <a:rPr lang="en-US" b="1" dirty="0" err="1"/>
              <a:t>myfile.txt</a:t>
            </a:r>
            <a:r>
              <a:rPr lang="en-US" b="1" dirty="0"/>
              <a:t>   </a:t>
            </a:r>
            <a:r>
              <a:rPr lang="en-US" dirty="0"/>
              <a:t>(less is more than more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 can always open the file in a text editor (</a:t>
            </a:r>
            <a:r>
              <a:rPr lang="en-US" dirty="0" err="1"/>
              <a:t>nano</a:t>
            </a:r>
            <a:r>
              <a:rPr lang="en-US" dirty="0"/>
              <a:t> or vi).</a:t>
            </a:r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ls command allows you to list the files in a directory.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~</a:t>
            </a:r>
          </a:p>
          <a:p>
            <a:endParaRPr lang="en-US" dirty="0"/>
          </a:p>
          <a:p>
            <a:r>
              <a:rPr lang="en-US" dirty="0"/>
              <a:t>Add the –la option to the command to see more file details.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 /home/ec2-user</a:t>
            </a:r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cp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/>
              <a:t>Delete a file using the </a:t>
            </a:r>
            <a:r>
              <a:rPr lang="en-US" b="1" dirty="0" err="1"/>
              <a:t>rm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myfile2.txt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/>
              <a:t>Help scaling</a:t>
            </a:r>
            <a:r>
              <a:rPr lang="en-US" dirty="0"/>
              <a:t>: one person performs the </a:t>
            </a:r>
            <a:br>
              <a:rPr lang="en-US" dirty="0"/>
            </a:br>
            <a:r>
              <a:rPr lang="en-US" dirty="0"/>
              <a:t>work of many.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Improve accuracy/ repeatability</a:t>
            </a:r>
            <a:r>
              <a:rPr lang="en-US" dirty="0"/>
              <a:t>: perform task same way every time.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Save time</a:t>
            </a:r>
            <a:r>
              <a:rPr lang="en-US" dirty="0"/>
              <a:t>: perform task faster than humans.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Make processes safer</a:t>
            </a:r>
            <a:r>
              <a:rPr lang="en-US" dirty="0"/>
              <a:t>: eliminate mistakes.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Empower users</a:t>
            </a:r>
            <a:r>
              <a:rPr lang="en-US" dirty="0"/>
              <a:t>: let’s less experienced people perform complex tasks.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Change the owner of a file using the </a:t>
            </a:r>
            <a:r>
              <a:rPr lang="en-US" b="1" dirty="0" err="1"/>
              <a:t>chown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chown</a:t>
            </a:r>
            <a:r>
              <a:rPr lang="en-US" b="1" dirty="0"/>
              <a:t> </a:t>
            </a:r>
            <a:r>
              <a:rPr lang="en-US" b="1" dirty="0" err="1"/>
              <a:t>jbaker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group associated with a file using the </a:t>
            </a:r>
            <a:r>
              <a:rPr lang="en-US" b="1" dirty="0" err="1"/>
              <a:t>chgrp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chgrp</a:t>
            </a:r>
            <a:r>
              <a:rPr lang="en-US" b="1" dirty="0"/>
              <a:t> </a:t>
            </a:r>
            <a:r>
              <a:rPr lang="en-US" b="1" dirty="0" err="1"/>
              <a:t>webusers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file permissions using the </a:t>
            </a:r>
            <a:r>
              <a:rPr lang="en-US" b="1" dirty="0" err="1"/>
              <a:t>chmod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a+r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so that all users can read the file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a+x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to that everyone can execute the file (shell script).</a:t>
            </a:r>
          </a:p>
          <a:p>
            <a:pPr lvl="2"/>
            <a:endParaRPr lang="en-US" dirty="0"/>
          </a:p>
          <a:p>
            <a:r>
              <a:rPr lang="en-US" dirty="0"/>
              <a:t>We can also use a numeric argument (octal) to set the file permissions: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600 file1</a:t>
            </a:r>
          </a:p>
          <a:p>
            <a:pPr lvl="2"/>
            <a:r>
              <a:rPr lang="en-US" dirty="0"/>
              <a:t>Set read and write permissions for the file owner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775 file1</a:t>
            </a:r>
          </a:p>
          <a:p>
            <a:pPr lvl="2"/>
            <a:r>
              <a:rPr lang="en-US" dirty="0"/>
              <a:t>Give everyone </a:t>
            </a:r>
            <a:r>
              <a:rPr lang="en-US" dirty="0" err="1"/>
              <a:t>read+execute</a:t>
            </a:r>
            <a:r>
              <a:rPr lang="en-US" dirty="0"/>
              <a:t>, owner and group get all access</a:t>
            </a:r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Globbing</a:t>
            </a:r>
            <a:r>
              <a:rPr lang="en-US" dirty="0"/>
              <a:t> is the use of pathname expansion to refer to one or more files.</a:t>
            </a:r>
          </a:p>
          <a:p>
            <a:endParaRPr lang="en-US" dirty="0"/>
          </a:p>
          <a:p>
            <a:r>
              <a:rPr lang="en-US" dirty="0"/>
              <a:t>Uses special characters to expand pathname:</a:t>
            </a:r>
          </a:p>
          <a:p>
            <a:pPr lvl="1"/>
            <a:r>
              <a:rPr lang="en-US" dirty="0"/>
              <a:t>* matches all characters (wildcard)</a:t>
            </a:r>
          </a:p>
          <a:p>
            <a:pPr lvl="1"/>
            <a:r>
              <a:rPr lang="en-US" dirty="0"/>
              <a:t>? matches a single character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*.jpg     </a:t>
            </a:r>
            <a:r>
              <a:rPr lang="en-US" dirty="0"/>
              <a:t>(list all jpeg files)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?.jpg</a:t>
            </a:r>
            <a:r>
              <a:rPr lang="en-US" dirty="0"/>
              <a:t>	  (list jpeg files with 1 character names)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[A-Z]*.jpg  </a:t>
            </a:r>
            <a:r>
              <a:rPr lang="en-US" dirty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programs accept input data from a keyboard and output to a terminal by default.</a:t>
            </a:r>
          </a:p>
          <a:p>
            <a:pPr lvl="1"/>
            <a:r>
              <a:rPr lang="en-US" dirty="0"/>
              <a:t>Data input path is called </a:t>
            </a:r>
            <a:r>
              <a:rPr lang="en-US" b="1" dirty="0" err="1"/>
              <a:t>stdin</a:t>
            </a:r>
            <a:r>
              <a:rPr lang="en-US" dirty="0"/>
              <a:t> (standard input).</a:t>
            </a:r>
          </a:p>
          <a:p>
            <a:pPr lvl="1"/>
            <a:r>
              <a:rPr lang="en-US" dirty="0"/>
              <a:t>Data output path is called </a:t>
            </a:r>
            <a:r>
              <a:rPr lang="en-US" b="1" dirty="0" err="1"/>
              <a:t>stdout</a:t>
            </a:r>
            <a:r>
              <a:rPr lang="en-US" dirty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possible to redirect the I/O pathways of </a:t>
            </a:r>
            <a:r>
              <a:rPr lang="en-US" dirty="0" err="1"/>
              <a:t>linux</a:t>
            </a:r>
            <a:r>
              <a:rPr lang="en-US" dirty="0"/>
              <a:t> programs.</a:t>
            </a:r>
          </a:p>
          <a:p>
            <a:endParaRPr lang="en-US" dirty="0"/>
          </a:p>
          <a:p>
            <a:r>
              <a:rPr lang="en-US" dirty="0"/>
              <a:t>Redirect the output of a program using the right angle-bracket character (&gt;).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 &gt; user-</a:t>
            </a:r>
            <a:r>
              <a:rPr lang="en-US" b="1" dirty="0" err="1"/>
              <a:t>files.txt</a:t>
            </a:r>
            <a:endParaRPr lang="en-US" b="1" dirty="0"/>
          </a:p>
          <a:p>
            <a:pPr lvl="2"/>
            <a:r>
              <a:rPr lang="en-US" dirty="0"/>
              <a:t>Write the output of the directory listing to the user-</a:t>
            </a:r>
            <a:r>
              <a:rPr lang="en-US" dirty="0" err="1"/>
              <a:t>files.txt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Append data to an existing file rather than overwriting it using two brackets (&gt;&gt;).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&gt;&gt; </a:t>
            </a:r>
            <a:r>
              <a:rPr lang="en-US" b="1" dirty="0" err="1"/>
              <a:t>htmlfiles.txt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Redirect the input of a program using the left angle-bracket character (&lt;).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wc</a:t>
            </a:r>
            <a:r>
              <a:rPr lang="en-US" b="1" dirty="0"/>
              <a:t> –l &lt; </a:t>
            </a:r>
            <a:r>
              <a:rPr lang="en-US" b="1" dirty="0" err="1"/>
              <a:t>file.txt</a:t>
            </a:r>
            <a:endParaRPr lang="en-US" b="1" dirty="0"/>
          </a:p>
          <a:p>
            <a:pPr lvl="2"/>
            <a:r>
              <a:rPr lang="en-US" dirty="0"/>
              <a:t>Input the </a:t>
            </a:r>
            <a:r>
              <a:rPr lang="en-US" dirty="0" err="1"/>
              <a:t>file.txt</a:t>
            </a:r>
            <a:r>
              <a:rPr lang="en-US" dirty="0"/>
              <a:t> file into the </a:t>
            </a:r>
            <a:r>
              <a:rPr lang="en-US" dirty="0" err="1"/>
              <a:t>wordcount</a:t>
            </a:r>
            <a:r>
              <a:rPr lang="en-US" dirty="0"/>
              <a:t> program to count the number of lines.</a:t>
            </a:r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command pipe allows you to take the </a:t>
            </a:r>
            <a:r>
              <a:rPr lang="en-US" dirty="0" err="1"/>
              <a:t>stdout</a:t>
            </a:r>
            <a:r>
              <a:rPr lang="en-US" dirty="0"/>
              <a:t> (output) of a command and send it to the </a:t>
            </a:r>
            <a:r>
              <a:rPr lang="en-US" dirty="0" err="1"/>
              <a:t>stdin</a:t>
            </a:r>
            <a:r>
              <a:rPr lang="en-US" dirty="0"/>
              <a:t> (input) of another command.</a:t>
            </a:r>
          </a:p>
          <a:p>
            <a:endParaRPr lang="en-US" dirty="0"/>
          </a:p>
          <a:p>
            <a:r>
              <a:rPr lang="en-US" dirty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| sort</a:t>
            </a:r>
          </a:p>
          <a:p>
            <a:pPr lvl="2"/>
            <a:r>
              <a:rPr lang="en-US" dirty="0"/>
              <a:t>List the files /</a:t>
            </a:r>
            <a:r>
              <a:rPr lang="en-US" dirty="0" err="1"/>
              <a:t>var</a:t>
            </a:r>
            <a:r>
              <a:rPr lang="en-US" dirty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program on Linux runs as a processes or set of processes.</a:t>
            </a:r>
          </a:p>
          <a:p>
            <a:pPr lvl="1"/>
            <a:r>
              <a:rPr lang="en-US" dirty="0"/>
              <a:t>Some are interactive and terminate quickly after execution.</a:t>
            </a:r>
          </a:p>
          <a:p>
            <a:pPr lvl="1"/>
            <a:r>
              <a:rPr lang="en-US" dirty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/>
              <a:t>View current running processes on the system using the </a:t>
            </a:r>
            <a:r>
              <a:rPr lang="en-US" b="1" dirty="0" err="1"/>
              <a:t>ps</a:t>
            </a:r>
            <a:r>
              <a:rPr lang="en-US" dirty="0"/>
              <a:t> </a:t>
            </a:r>
            <a:r>
              <a:rPr lang="en-US" dirty="0" err="1"/>
              <a:t>comand</a:t>
            </a:r>
            <a:r>
              <a:rPr lang="en-US" dirty="0"/>
              <a:t> (use -ax arguments to show all processes).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ps</a:t>
            </a:r>
            <a:r>
              <a:rPr lang="en-US" b="1" dirty="0"/>
              <a:t> –ax</a:t>
            </a:r>
          </a:p>
          <a:p>
            <a:endParaRPr lang="en-US" dirty="0"/>
          </a:p>
          <a:p>
            <a:r>
              <a:rPr lang="en-US" dirty="0"/>
              <a:t>A handy way to look at the current resource utilization on the system is by using the </a:t>
            </a:r>
            <a:r>
              <a:rPr lang="en-US" b="1" dirty="0"/>
              <a:t>top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top</a:t>
            </a:r>
          </a:p>
          <a:p>
            <a:endParaRPr lang="en-US" dirty="0"/>
          </a:p>
          <a:p>
            <a:r>
              <a:rPr lang="en-US" dirty="0"/>
              <a:t>Forcibly stop a process using the kill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kill</a:t>
            </a:r>
            <a:r>
              <a:rPr lang="en-US" dirty="0"/>
              <a:t> &lt;process id&gt;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Linux uses a service management program called </a:t>
            </a:r>
            <a:r>
              <a:rPr lang="en-US" b="1" dirty="0"/>
              <a:t>service</a:t>
            </a:r>
            <a:r>
              <a:rPr lang="en-US" dirty="0"/>
              <a:t> to manage the state of services.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start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Starts the Apache webserver on the system.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stop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Stops the Apache webserver on the system.</a:t>
            </a:r>
          </a:p>
          <a:p>
            <a:endParaRPr lang="en-US" dirty="0"/>
          </a:p>
          <a:p>
            <a:r>
              <a:rPr lang="en-US" dirty="0"/>
              <a:t>A service can be configured to automatically start when a system starts up using the </a:t>
            </a:r>
            <a:r>
              <a:rPr lang="en-US" b="1" dirty="0" err="1"/>
              <a:t>chkconfig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/>
              <a:t>httpd</a:t>
            </a:r>
            <a:r>
              <a:rPr lang="en-US" b="1" dirty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Linux system comes with applications pre-installed on the system in packages.</a:t>
            </a:r>
          </a:p>
          <a:p>
            <a:endParaRPr lang="en-US" dirty="0"/>
          </a:p>
          <a:p>
            <a:r>
              <a:rPr lang="en-US" dirty="0"/>
              <a:t>Trying to figure out how to install and remove applications can be tricky because of package dependencies.</a:t>
            </a:r>
          </a:p>
          <a:p>
            <a:endParaRPr lang="en-US" dirty="0"/>
          </a:p>
          <a:p>
            <a:r>
              <a:rPr lang="en-US" dirty="0"/>
              <a:t>A package management system is used to:</a:t>
            </a:r>
          </a:p>
          <a:p>
            <a:pPr lvl="1"/>
            <a:r>
              <a:rPr lang="en-US" dirty="0"/>
              <a:t>Track installed packages</a:t>
            </a:r>
          </a:p>
          <a:p>
            <a:pPr lvl="1"/>
            <a:r>
              <a:rPr lang="en-US" dirty="0"/>
              <a:t>Install new packages and dependencies</a:t>
            </a:r>
          </a:p>
          <a:p>
            <a:pPr lvl="1"/>
            <a:r>
              <a:rPr lang="en-US" dirty="0"/>
              <a:t>Remove packages</a:t>
            </a:r>
          </a:p>
          <a:p>
            <a:endParaRPr lang="en-US" dirty="0"/>
          </a:p>
          <a:p>
            <a:r>
              <a:rPr lang="en-US" dirty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Amazon Linux uses the common </a:t>
            </a:r>
            <a:r>
              <a:rPr lang="en-US" b="1" dirty="0"/>
              <a:t>yum</a:t>
            </a:r>
            <a:r>
              <a:rPr lang="en-US" dirty="0"/>
              <a:t> packaging system.</a:t>
            </a:r>
          </a:p>
          <a:p>
            <a:endParaRPr lang="en-US" dirty="0"/>
          </a:p>
          <a:p>
            <a:r>
              <a:rPr lang="en-US" dirty="0"/>
              <a:t>Yum provides an easy way to update the currently installed packages on a system.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update –y</a:t>
            </a:r>
          </a:p>
          <a:p>
            <a:pPr lvl="1"/>
            <a:r>
              <a:rPr lang="en-US" dirty="0"/>
              <a:t>Kind of like running a Windows Update</a:t>
            </a:r>
          </a:p>
          <a:p>
            <a:endParaRPr lang="en-US" dirty="0"/>
          </a:p>
          <a:p>
            <a:r>
              <a:rPr lang="en-US" dirty="0"/>
              <a:t>Install new applications on the system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install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Remove a package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remove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 and Restart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shutdown command is used to shutdown a system (requires super-user privileges).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</a:t>
            </a:r>
          </a:p>
          <a:p>
            <a:endParaRPr lang="en-US" dirty="0"/>
          </a:p>
          <a:p>
            <a:r>
              <a:rPr lang="en-US" dirty="0"/>
              <a:t>To tell the system to automatically restart after shutting down: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 –r now</a:t>
            </a:r>
          </a:p>
          <a:p>
            <a:pPr lvl="1"/>
            <a:endParaRPr lang="en-US" dirty="0"/>
          </a:p>
          <a:p>
            <a:r>
              <a:rPr lang="en-US" dirty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Automation approaches:</a:t>
            </a:r>
          </a:p>
          <a:p>
            <a:pPr lvl="1"/>
            <a:r>
              <a:rPr lang="en-US" dirty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Compensatory Principle</a:t>
            </a:r>
          </a:p>
          <a:p>
            <a:pPr lvl="2"/>
            <a:r>
              <a:rPr lang="en-US" dirty="0"/>
              <a:t>People aren’t infinitely versatile machines.</a:t>
            </a:r>
          </a:p>
          <a:p>
            <a:pPr lvl="2"/>
            <a:r>
              <a:rPr lang="en-US" dirty="0"/>
              <a:t>Machines do some things better than people and vice-versa.</a:t>
            </a:r>
          </a:p>
          <a:p>
            <a:pPr lvl="2"/>
            <a:r>
              <a:rPr lang="en-US" dirty="0"/>
              <a:t>Example: Machines are better at polling remote hosts every 5 minutes for performance metrics.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Complementarity Principle</a:t>
            </a:r>
          </a:p>
          <a:p>
            <a:pPr lvl="2"/>
            <a:r>
              <a:rPr lang="en-US" dirty="0"/>
              <a:t>The more a system is automated, the less people understand how the system works (de-skilling).</a:t>
            </a:r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r>
              <a:rPr lang="en-US" dirty="0"/>
              <a:t>Tool building vs. automation</a:t>
            </a:r>
          </a:p>
          <a:p>
            <a:pPr lvl="1"/>
            <a:r>
              <a:rPr lang="en-US" dirty="0"/>
              <a:t>Tools </a:t>
            </a:r>
            <a:r>
              <a:rPr lang="en-US" b="1" dirty="0"/>
              <a:t>improve a manual task </a:t>
            </a:r>
            <a:r>
              <a:rPr lang="en-US" dirty="0"/>
              <a:t>so that it can be done better.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</a:t>
            </a:r>
            <a:r>
              <a:rPr lang="en-US" b="1" dirty="0"/>
              <a:t>eliminates the need </a:t>
            </a:r>
            <a:r>
              <a:rPr lang="en-US" dirty="0"/>
              <a:t>to perform a manual task.</a:t>
            </a:r>
          </a:p>
          <a:p>
            <a:pPr lvl="2"/>
            <a:r>
              <a:rPr lang="en-US" dirty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automation:</a:t>
            </a:r>
          </a:p>
          <a:p>
            <a:pPr lvl="1"/>
            <a:r>
              <a:rPr lang="en-US" dirty="0"/>
              <a:t>Majority of IT team’s time should be spent on automation.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 and fix the biggest bottleneck first (Theory of Constraints).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small and work incrementally, don’t try to automate everything at once.</a:t>
            </a:r>
          </a:p>
          <a:p>
            <a:pPr lvl="1"/>
            <a:endParaRPr lang="en-US" dirty="0"/>
          </a:p>
          <a:p>
            <a:r>
              <a:rPr lang="en-US" dirty="0"/>
              <a:t>How to automate:</a:t>
            </a:r>
          </a:p>
          <a:p>
            <a:pPr lvl="1"/>
            <a:r>
              <a:rPr lang="en-US" dirty="0"/>
              <a:t>Shell scripts, scripting languages, configuration management, continuous integration system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scripts are a common tool used for infrastructure automation.</a:t>
            </a:r>
          </a:p>
          <a:p>
            <a:pPr lvl="1"/>
            <a:r>
              <a:rPr lang="en-US" dirty="0"/>
              <a:t>Simple and quick to create.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Interpreted and executed by systems immediately.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of commands grouped together in a file and executed from top to bottom.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Supported by wide variety of operating systems including Linux, Windows,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9345</TotalTime>
  <Words>2865</Words>
  <Application>Microsoft Macintosh PowerPoint</Application>
  <PresentationFormat>On-screen Show (4:3)</PresentationFormat>
  <Paragraphs>538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Mangal</vt:lpstr>
      <vt:lpstr>Wingdings</vt:lpstr>
      <vt:lpstr>Office Theme</vt:lpstr>
      <vt:lpstr>DevOps &amp; Cloud Infrastructure SEIS 665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Accessing Linux on AWS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179</cp:revision>
  <dcterms:created xsi:type="dcterms:W3CDTF">2016-03-19T16:40:33Z</dcterms:created>
  <dcterms:modified xsi:type="dcterms:W3CDTF">2018-08-19T17:11:06Z</dcterms:modified>
</cp:coreProperties>
</file>